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Montserrat" charset="1" panose="00000500000000000000"/>
      <p:regular r:id="rId18"/>
    </p:embeddedFont>
    <p:embeddedFont>
      <p:font typeface="Montserrat Bold" charset="1" panose="00000800000000000000"/>
      <p:regular r:id="rId19"/>
    </p:embeddedFont>
    <p:embeddedFont>
      <p:font typeface="Poppins Bold" charset="1" panose="00000800000000000000"/>
      <p:regular r:id="rId20"/>
    </p:embeddedFont>
    <p:embeddedFont>
      <p:font typeface="Poppins" charset="1" panose="00000500000000000000"/>
      <p:regular r:id="rId21"/>
    </p:embeddedFont>
    <p:embeddedFont>
      <p:font typeface="Montserrat Heavy" charset="1" panose="00000A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Relationship Id="rId3" Target="../media/image14.jpe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10.jpe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jpeg" Type="http://schemas.openxmlformats.org/officeDocument/2006/relationships/image"/><Relationship Id="rId3" Target="../media/image14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Relationship Id="rId3" Target="../media/image17.png" Type="http://schemas.openxmlformats.org/officeDocument/2006/relationships/image"/><Relationship Id="rId4" Target="../media/image1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452649" y="-248062"/>
            <a:ext cx="9980819" cy="10685373"/>
            <a:chOff x="0" y="0"/>
            <a:chExt cx="5933440" cy="635228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3">
                <a:alphaModFix amt="42000"/>
              </a:blip>
              <a:stretch>
                <a:fillRect l="-68932" t="-7154" r="0" b="-11191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5433039" y="8399327"/>
            <a:ext cx="7421921" cy="17084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55"/>
              </a:lnSpc>
            </a:pPr>
            <a:r>
              <a:rPr lang="en-US" sz="2193" spc="20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Authors:</a:t>
            </a:r>
          </a:p>
          <a:p>
            <a:pPr algn="ctr">
              <a:lnSpc>
                <a:spcPts val="2755"/>
              </a:lnSpc>
            </a:pPr>
            <a:r>
              <a:rPr lang="en-US" sz="2193" spc="20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MSc Aleksandar Manasijević, PhD candidate</a:t>
            </a:r>
          </a:p>
          <a:p>
            <a:pPr algn="ctr">
              <a:lnSpc>
                <a:spcPts val="2755"/>
              </a:lnSpc>
            </a:pPr>
            <a:r>
              <a:rPr lang="en-US" sz="2193" spc="20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Snežana Radukić, PhD, Full Professor</a:t>
            </a:r>
          </a:p>
          <a:p>
            <a:pPr algn="ctr">
              <a:lnSpc>
                <a:spcPts val="2755"/>
              </a:lnSpc>
            </a:pPr>
            <a:r>
              <a:rPr lang="en-US" sz="2193" spc="20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Žarko Popović, PhD, Full Professor</a:t>
            </a:r>
          </a:p>
          <a:p>
            <a:pPr algn="ctr">
              <a:lnSpc>
                <a:spcPts val="2755"/>
              </a:lnSpc>
            </a:pPr>
            <a:r>
              <a:rPr lang="en-US" sz="2193" spc="20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319016" y="364524"/>
            <a:ext cx="7649967" cy="3830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01"/>
              </a:lnSpc>
            </a:pPr>
            <a:r>
              <a:rPr lang="en-US" b="true" sz="2389" spc="224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Faculty of Economics, University of Niš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37516" y="3948742"/>
            <a:ext cx="16212967" cy="221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10"/>
              </a:lnSpc>
              <a:spcBef>
                <a:spcPct val="0"/>
              </a:spcBef>
            </a:pPr>
            <a:r>
              <a:rPr lang="en-US" b="true" sz="4546" spc="42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Smart regions as an i</a:t>
            </a:r>
            <a:r>
              <a:rPr lang="en-US" b="true" sz="4546" spc="42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nnovative model of regional development: a new paradigm of sustainable economy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B2B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566279" y="1464017"/>
            <a:ext cx="9693021" cy="4950420"/>
            <a:chOff x="0" y="0"/>
            <a:chExt cx="2552894" cy="13038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52894" cy="1303814"/>
            </a:xfrm>
            <a:custGeom>
              <a:avLst/>
              <a:gdLst/>
              <a:ahLst/>
              <a:cxnLst/>
              <a:rect r="r" b="b" t="t" l="l"/>
              <a:pathLst>
                <a:path h="1303814" w="2552894">
                  <a:moveTo>
                    <a:pt x="8786" y="0"/>
                  </a:moveTo>
                  <a:lnTo>
                    <a:pt x="2544108" y="0"/>
                  </a:lnTo>
                  <a:cubicBezTo>
                    <a:pt x="2546439" y="0"/>
                    <a:pt x="2548673" y="926"/>
                    <a:pt x="2550321" y="2573"/>
                  </a:cubicBezTo>
                  <a:cubicBezTo>
                    <a:pt x="2551969" y="4221"/>
                    <a:pt x="2552894" y="6456"/>
                    <a:pt x="2552894" y="8786"/>
                  </a:cubicBezTo>
                  <a:lnTo>
                    <a:pt x="2552894" y="1295029"/>
                  </a:lnTo>
                  <a:cubicBezTo>
                    <a:pt x="2552894" y="1299881"/>
                    <a:pt x="2548961" y="1303814"/>
                    <a:pt x="2544108" y="1303814"/>
                  </a:cubicBezTo>
                  <a:lnTo>
                    <a:pt x="8786" y="1303814"/>
                  </a:lnTo>
                  <a:cubicBezTo>
                    <a:pt x="3934" y="1303814"/>
                    <a:pt x="0" y="1299881"/>
                    <a:pt x="0" y="1295029"/>
                  </a:cubicBezTo>
                  <a:lnTo>
                    <a:pt x="0" y="8786"/>
                  </a:lnTo>
                  <a:cubicBezTo>
                    <a:pt x="0" y="3934"/>
                    <a:pt x="3934" y="0"/>
                    <a:pt x="8786" y="0"/>
                  </a:cubicBezTo>
                  <a:close/>
                </a:path>
              </a:pathLst>
            </a:custGeom>
            <a:solidFill>
              <a:srgbClr val="EBE1DB">
                <a:alpha val="9804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2552894" cy="13514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628889" y="1471830"/>
            <a:ext cx="244033" cy="4942608"/>
            <a:chOff x="0" y="0"/>
            <a:chExt cx="64272" cy="130175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4272" cy="1301757"/>
            </a:xfrm>
            <a:custGeom>
              <a:avLst/>
              <a:gdLst/>
              <a:ahLst/>
              <a:cxnLst/>
              <a:rect r="r" b="b" t="t" l="l"/>
              <a:pathLst>
                <a:path h="1301757" w="64272">
                  <a:moveTo>
                    <a:pt x="0" y="0"/>
                  </a:moveTo>
                  <a:lnTo>
                    <a:pt x="64272" y="0"/>
                  </a:lnTo>
                  <a:lnTo>
                    <a:pt x="64272" y="1301757"/>
                  </a:lnTo>
                  <a:lnTo>
                    <a:pt x="0" y="1301757"/>
                  </a:lnTo>
                  <a:close/>
                </a:path>
              </a:pathLst>
            </a:custGeom>
            <a:solidFill>
              <a:srgbClr val="6ABB4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64272" cy="13493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8633659" y="1786903"/>
            <a:ext cx="8020678" cy="931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2"/>
              </a:lnSpc>
            </a:pPr>
            <a:r>
              <a:rPr lang="en-US" b="true" sz="2899" spc="272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Example 3: Eindhoven (Netherlands) – Brainport Region</a:t>
            </a:r>
          </a:p>
        </p:txBody>
      </p:sp>
      <p:grpSp>
        <p:nvGrpSpPr>
          <p:cNvPr name="Group 9" id="9"/>
          <p:cNvGrpSpPr/>
          <p:nvPr/>
        </p:nvGrpSpPr>
        <p:grpSpPr>
          <a:xfrm rot="-10800000">
            <a:off x="-2603258" y="-199186"/>
            <a:ext cx="9980819" cy="10685373"/>
            <a:chOff x="0" y="0"/>
            <a:chExt cx="5933440" cy="63522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>
                <a:alphaModFix amt="63000"/>
              </a:blip>
              <a:stretch>
                <a:fillRect l="-68932" t="-7154" r="0" b="-11191"/>
              </a:stretch>
            </a:blip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08705" y="4628048"/>
            <a:ext cx="5389245" cy="14073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59"/>
              </a:lnSpc>
            </a:pPr>
            <a:r>
              <a:rPr lang="en-US" b="true" sz="4346" spc="408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Data and Case Examples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77561" y="2834378"/>
            <a:ext cx="9716071" cy="35800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1"/>
              </a:lnSpc>
              <a:spcBef>
                <a:spcPct val="0"/>
              </a:spcBef>
            </a:pPr>
          </a:p>
          <a:p>
            <a:pPr algn="l" marL="574447" indent="-287223" lvl="1">
              <a:lnSpc>
                <a:spcPts val="3724"/>
              </a:lnSpc>
              <a:buFont typeface="Arial"/>
              <a:buChar char="•"/>
            </a:pPr>
            <a:r>
              <a:rPr lang="en-US" sz="2660" spc="25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Sy</a:t>
            </a:r>
            <a:r>
              <a:rPr lang="en-US" sz="2660" spc="25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nergy between government, business, and academia</a:t>
            </a:r>
          </a:p>
          <a:p>
            <a:pPr algn="l" marL="574447" indent="-287223" lvl="1">
              <a:lnSpc>
                <a:spcPts val="3724"/>
              </a:lnSpc>
              <a:buFont typeface="Arial"/>
              <a:buChar char="•"/>
            </a:pPr>
            <a:r>
              <a:rPr lang="en-US" sz="2660" spc="25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Known for high-tech manufacturing and R&amp;D excellence</a:t>
            </a:r>
          </a:p>
          <a:p>
            <a:pPr algn="l" marL="574447" indent="-287223" lvl="1">
              <a:lnSpc>
                <a:spcPts val="3724"/>
              </a:lnSpc>
              <a:buFont typeface="Arial"/>
              <a:buChar char="•"/>
            </a:pPr>
            <a:r>
              <a:rPr lang="en-US" sz="2660" spc="25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Over 3% of GDP invested in innovation</a:t>
            </a:r>
          </a:p>
          <a:p>
            <a:pPr algn="l">
              <a:lnSpc>
                <a:spcPts val="3584"/>
              </a:lnSpc>
            </a:pPr>
          </a:p>
          <a:p>
            <a:pPr algn="l">
              <a:lnSpc>
                <a:spcPts val="3286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7377561" y="6713625"/>
            <a:ext cx="9858688" cy="3138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04"/>
              </a:lnSpc>
            </a:pPr>
            <a:r>
              <a:rPr lang="en-US" b="true" sz="2949" spc="277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Key Data:</a:t>
            </a:r>
          </a:p>
          <a:p>
            <a:pPr algn="l" marL="512881" indent="-256440" lvl="1">
              <a:lnSpc>
                <a:spcPts val="2983"/>
              </a:lnSpc>
              <a:buFont typeface="Arial"/>
              <a:buChar char="•"/>
            </a:pPr>
            <a:r>
              <a:rPr lang="en-US" b="true" sz="2375" spc="223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EU Smart Region Index (2023): Avg. 8% GDP growth in regions with smart specialization</a:t>
            </a:r>
          </a:p>
          <a:p>
            <a:pPr algn="l" marL="512881" indent="-256440" lvl="1">
              <a:lnSpc>
                <a:spcPts val="2983"/>
              </a:lnSpc>
              <a:buFont typeface="Arial"/>
              <a:buChar char="•"/>
            </a:pPr>
            <a:r>
              <a:rPr lang="en-US" b="true" sz="2375" spc="223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Serbia: ICT sector growing &gt;15% annually; R&amp;D investment reached 0.99% of GDP in 2023</a:t>
            </a:r>
          </a:p>
          <a:p>
            <a:pPr algn="l" marL="512881" indent="-256440" lvl="1">
              <a:lnSpc>
                <a:spcPts val="2983"/>
              </a:lnSpc>
              <a:buFont typeface="Arial"/>
              <a:buChar char="•"/>
            </a:pPr>
            <a:r>
              <a:rPr lang="en-US" b="true" sz="2375" spc="223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Innovation hubs increase SME creation by 23% in underdeveloped areas</a:t>
            </a:r>
          </a:p>
          <a:p>
            <a:pPr algn="ctr">
              <a:lnSpc>
                <a:spcPts val="2983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-861006"/>
            <a:ext cx="6198513" cy="8526380"/>
            <a:chOff x="0" y="0"/>
            <a:chExt cx="1632530" cy="224563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32530" cy="2245631"/>
            </a:xfrm>
            <a:custGeom>
              <a:avLst/>
              <a:gdLst/>
              <a:ahLst/>
              <a:cxnLst/>
              <a:rect r="r" b="b" t="t" l="l"/>
              <a:pathLst>
                <a:path h="2245631" w="1632530">
                  <a:moveTo>
                    <a:pt x="71193" y="0"/>
                  </a:moveTo>
                  <a:lnTo>
                    <a:pt x="1561337" y="0"/>
                  </a:lnTo>
                  <a:cubicBezTo>
                    <a:pt x="1580219" y="0"/>
                    <a:pt x="1598327" y="7501"/>
                    <a:pt x="1611678" y="20852"/>
                  </a:cubicBezTo>
                  <a:cubicBezTo>
                    <a:pt x="1625029" y="34203"/>
                    <a:pt x="1632530" y="52311"/>
                    <a:pt x="1632530" y="71193"/>
                  </a:cubicBezTo>
                  <a:lnTo>
                    <a:pt x="1632530" y="2174438"/>
                  </a:lnTo>
                  <a:cubicBezTo>
                    <a:pt x="1632530" y="2213757"/>
                    <a:pt x="1600656" y="2245631"/>
                    <a:pt x="1561337" y="2245631"/>
                  </a:cubicBezTo>
                  <a:lnTo>
                    <a:pt x="71193" y="2245631"/>
                  </a:lnTo>
                  <a:cubicBezTo>
                    <a:pt x="31874" y="2245631"/>
                    <a:pt x="0" y="2213757"/>
                    <a:pt x="0" y="2174438"/>
                  </a:cubicBezTo>
                  <a:lnTo>
                    <a:pt x="0" y="71193"/>
                  </a:lnTo>
                  <a:cubicBezTo>
                    <a:pt x="0" y="31874"/>
                    <a:pt x="31874" y="0"/>
                    <a:pt x="71193" y="0"/>
                  </a:cubicBez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632530" cy="229325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567326" y="4137039"/>
            <a:ext cx="5121261" cy="5121261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0" t="-13795" r="0" b="-13795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7456130" y="1358902"/>
            <a:ext cx="10831870" cy="78993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  <a:r>
              <a:rPr lang="en-US" sz="2500" strike="noStrike" u="none">
                <a:solidFill>
                  <a:srgbClr val="C3D3AE"/>
                </a:solidFill>
                <a:latin typeface="Poppins"/>
                <a:ea typeface="Poppins"/>
                <a:cs typeface="Poppins"/>
                <a:sym typeface="Poppins"/>
              </a:rPr>
              <a:t>Smart regions represent a key direction for sustainable and inclusive regional development.</a:t>
            </a: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  <a:r>
              <a:rPr lang="en-US" sz="2500" strike="noStrike" u="none">
                <a:solidFill>
                  <a:srgbClr val="C3D3AE"/>
                </a:solidFill>
                <a:latin typeface="Poppins"/>
                <a:ea typeface="Poppins"/>
                <a:cs typeface="Poppins"/>
                <a:sym typeface="Poppins"/>
              </a:rPr>
              <a:t> By integrating innovation, digital infrastructure, and community-driven initiatives, both urban and rural areas can become competitive, resilient, and livable.</a:t>
            </a: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  <a:r>
              <a:rPr lang="en-US" sz="2500" strike="noStrike" u="none">
                <a:solidFill>
                  <a:srgbClr val="C3D3AE"/>
                </a:solidFill>
                <a:latin typeface="Poppins"/>
                <a:ea typeface="Poppins"/>
                <a:cs typeface="Poppins"/>
                <a:sym typeface="Poppins"/>
              </a:rPr>
              <a:t>The case of Vrmdža demonstrates how rural revival can occur through a smart approach, while the city of Niš highlights the strategic value of regional technological clusters.</a:t>
            </a: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  <a:r>
              <a:rPr lang="en-US" sz="2500" strike="noStrike" u="none">
                <a:solidFill>
                  <a:srgbClr val="C3D3AE"/>
                </a:solidFill>
                <a:latin typeface="Poppins"/>
                <a:ea typeface="Poppins"/>
                <a:cs typeface="Poppins"/>
                <a:sym typeface="Poppins"/>
              </a:rPr>
              <a:t>To ensure broader success, national and regional policies must prioritize digital equity, human capital development, and stakeholder cooperation.</a:t>
            </a: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  <a:r>
              <a:rPr lang="en-US" sz="2500" strike="noStrike" u="none">
                <a:solidFill>
                  <a:srgbClr val="C3D3AE"/>
                </a:solidFill>
                <a:latin typeface="Poppins"/>
                <a:ea typeface="Poppins"/>
                <a:cs typeface="Poppins"/>
                <a:sym typeface="Poppins"/>
              </a:rPr>
              <a:t> Smart regional development is no longer optional—it is a strategic imperative in the face of global economic and environmental challenges.</a:t>
            </a:r>
          </a:p>
          <a:p>
            <a:pPr algn="l" marL="0" indent="0" lvl="0">
              <a:lnSpc>
                <a:spcPts val="3500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976692" y="1019175"/>
            <a:ext cx="6019164" cy="8713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953"/>
              </a:lnSpc>
              <a:spcBef>
                <a:spcPct val="0"/>
              </a:spcBef>
            </a:pPr>
            <a:r>
              <a:rPr lang="en-US" b="true" sz="5699" strike="noStrike" u="none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Conclusion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3038431" y="2514180"/>
            <a:ext cx="2179052" cy="647066"/>
          </a:xfrm>
          <a:custGeom>
            <a:avLst/>
            <a:gdLst/>
            <a:ahLst/>
            <a:cxnLst/>
            <a:rect r="r" b="b" t="t" l="l"/>
            <a:pathLst>
              <a:path h="647066" w="2179052">
                <a:moveTo>
                  <a:pt x="0" y="0"/>
                </a:moveTo>
                <a:lnTo>
                  <a:pt x="2179051" y="0"/>
                </a:lnTo>
                <a:lnTo>
                  <a:pt x="2179051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053791" y="-199186"/>
            <a:ext cx="9980819" cy="10685373"/>
            <a:chOff x="0" y="0"/>
            <a:chExt cx="5933440" cy="635228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3">
                <a:alphaModFix amt="42000"/>
              </a:blip>
              <a:stretch>
                <a:fillRect l="-68932" t="-7154" r="0" b="-11191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638610" y="4492282"/>
            <a:ext cx="11010780" cy="1188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50"/>
              </a:lnSpc>
              <a:spcBef>
                <a:spcPct val="0"/>
              </a:spcBef>
            </a:pPr>
            <a:r>
              <a:rPr lang="en-US" b="true" sz="7046" spc="662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YOU!</a:t>
            </a:r>
          </a:p>
        </p:txBody>
      </p:sp>
      <p:grpSp>
        <p:nvGrpSpPr>
          <p:cNvPr name="Group 6" id="6"/>
          <p:cNvGrpSpPr/>
          <p:nvPr/>
        </p:nvGrpSpPr>
        <p:grpSpPr>
          <a:xfrm rot="-10800000">
            <a:off x="-3151845" y="0"/>
            <a:ext cx="9980819" cy="10685373"/>
            <a:chOff x="0" y="0"/>
            <a:chExt cx="5933440" cy="635228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3">
                <a:alphaModFix amt="42000"/>
              </a:blip>
              <a:stretch>
                <a:fillRect l="-68932" t="-7154" r="0" b="-11191"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566279" y="1769966"/>
            <a:ext cx="9693021" cy="3195485"/>
            <a:chOff x="0" y="0"/>
            <a:chExt cx="2552894" cy="84160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552894" cy="841609"/>
            </a:xfrm>
            <a:custGeom>
              <a:avLst/>
              <a:gdLst/>
              <a:ahLst/>
              <a:cxnLst/>
              <a:rect r="r" b="b" t="t" l="l"/>
              <a:pathLst>
                <a:path h="841609" w="2552894">
                  <a:moveTo>
                    <a:pt x="8786" y="0"/>
                  </a:moveTo>
                  <a:lnTo>
                    <a:pt x="2544108" y="0"/>
                  </a:lnTo>
                  <a:cubicBezTo>
                    <a:pt x="2546439" y="0"/>
                    <a:pt x="2548673" y="926"/>
                    <a:pt x="2550321" y="2573"/>
                  </a:cubicBezTo>
                  <a:cubicBezTo>
                    <a:pt x="2551969" y="4221"/>
                    <a:pt x="2552894" y="6456"/>
                    <a:pt x="2552894" y="8786"/>
                  </a:cubicBezTo>
                  <a:lnTo>
                    <a:pt x="2552894" y="832823"/>
                  </a:lnTo>
                  <a:cubicBezTo>
                    <a:pt x="2552894" y="837676"/>
                    <a:pt x="2548961" y="841609"/>
                    <a:pt x="2544108" y="841609"/>
                  </a:cubicBezTo>
                  <a:lnTo>
                    <a:pt x="8786" y="841609"/>
                  </a:lnTo>
                  <a:cubicBezTo>
                    <a:pt x="3934" y="841609"/>
                    <a:pt x="0" y="837676"/>
                    <a:pt x="0" y="832823"/>
                  </a:cubicBezTo>
                  <a:lnTo>
                    <a:pt x="0" y="8786"/>
                  </a:lnTo>
                  <a:cubicBezTo>
                    <a:pt x="0" y="3934"/>
                    <a:pt x="3934" y="0"/>
                    <a:pt x="8786" y="0"/>
                  </a:cubicBezTo>
                  <a:close/>
                </a:path>
              </a:pathLst>
            </a:custGeom>
            <a:solidFill>
              <a:srgbClr val="EBE1DB">
                <a:alpha val="69804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2552894" cy="88923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7566279" y="5321549"/>
            <a:ext cx="9693021" cy="2213639"/>
            <a:chOff x="0" y="0"/>
            <a:chExt cx="2552894" cy="58301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552894" cy="583016"/>
            </a:xfrm>
            <a:custGeom>
              <a:avLst/>
              <a:gdLst/>
              <a:ahLst/>
              <a:cxnLst/>
              <a:rect r="r" b="b" t="t" l="l"/>
              <a:pathLst>
                <a:path h="583016" w="2552894">
                  <a:moveTo>
                    <a:pt x="8786" y="0"/>
                  </a:moveTo>
                  <a:lnTo>
                    <a:pt x="2544108" y="0"/>
                  </a:lnTo>
                  <a:cubicBezTo>
                    <a:pt x="2546439" y="0"/>
                    <a:pt x="2548673" y="926"/>
                    <a:pt x="2550321" y="2573"/>
                  </a:cubicBezTo>
                  <a:cubicBezTo>
                    <a:pt x="2551969" y="4221"/>
                    <a:pt x="2552894" y="6456"/>
                    <a:pt x="2552894" y="8786"/>
                  </a:cubicBezTo>
                  <a:lnTo>
                    <a:pt x="2552894" y="574230"/>
                  </a:lnTo>
                  <a:cubicBezTo>
                    <a:pt x="2552894" y="579083"/>
                    <a:pt x="2548961" y="583016"/>
                    <a:pt x="2544108" y="583016"/>
                  </a:cubicBezTo>
                  <a:lnTo>
                    <a:pt x="8786" y="583016"/>
                  </a:lnTo>
                  <a:cubicBezTo>
                    <a:pt x="3934" y="583016"/>
                    <a:pt x="0" y="579083"/>
                    <a:pt x="0" y="574230"/>
                  </a:cubicBezTo>
                  <a:lnTo>
                    <a:pt x="0" y="8786"/>
                  </a:lnTo>
                  <a:cubicBezTo>
                    <a:pt x="0" y="3934"/>
                    <a:pt x="3934" y="0"/>
                    <a:pt x="8786" y="0"/>
                  </a:cubicBezTo>
                  <a:close/>
                </a:path>
              </a:pathLst>
            </a:custGeom>
            <a:solidFill>
              <a:srgbClr val="EBE1DB">
                <a:alpha val="69804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552894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587031" y="1769966"/>
            <a:ext cx="186210" cy="3195485"/>
            <a:chOff x="0" y="0"/>
            <a:chExt cx="49043" cy="84160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9043" cy="841609"/>
            </a:xfrm>
            <a:custGeom>
              <a:avLst/>
              <a:gdLst/>
              <a:ahLst/>
              <a:cxnLst/>
              <a:rect r="r" b="b" t="t" l="l"/>
              <a:pathLst>
                <a:path h="841609" w="49043">
                  <a:moveTo>
                    <a:pt x="0" y="0"/>
                  </a:moveTo>
                  <a:lnTo>
                    <a:pt x="49043" y="0"/>
                  </a:lnTo>
                  <a:lnTo>
                    <a:pt x="49043" y="841609"/>
                  </a:lnTo>
                  <a:lnTo>
                    <a:pt x="0" y="841609"/>
                  </a:ln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49043" cy="88923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7587031" y="5329361"/>
            <a:ext cx="211970" cy="2205827"/>
            <a:chOff x="0" y="0"/>
            <a:chExt cx="55828" cy="58095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55828" cy="580958"/>
            </a:xfrm>
            <a:custGeom>
              <a:avLst/>
              <a:gdLst/>
              <a:ahLst/>
              <a:cxnLst/>
              <a:rect r="r" b="b" t="t" l="l"/>
              <a:pathLst>
                <a:path h="580958" w="55828">
                  <a:moveTo>
                    <a:pt x="0" y="0"/>
                  </a:moveTo>
                  <a:lnTo>
                    <a:pt x="55828" y="0"/>
                  </a:lnTo>
                  <a:lnTo>
                    <a:pt x="55828" y="580958"/>
                  </a:lnTo>
                  <a:lnTo>
                    <a:pt x="0" y="580958"/>
                  </a:ln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47625"/>
              <a:ext cx="55828" cy="6285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5930287" y="4819102"/>
            <a:ext cx="981141" cy="1004893"/>
          </a:xfrm>
          <a:custGeom>
            <a:avLst/>
            <a:gdLst/>
            <a:ahLst/>
            <a:cxnLst/>
            <a:rect r="r" b="b" t="t" l="l"/>
            <a:pathLst>
              <a:path h="1004893" w="981141">
                <a:moveTo>
                  <a:pt x="0" y="0"/>
                </a:moveTo>
                <a:lnTo>
                  <a:pt x="981141" y="0"/>
                </a:lnTo>
                <a:lnTo>
                  <a:pt x="981141" y="1004893"/>
                </a:lnTo>
                <a:lnTo>
                  <a:pt x="0" y="10048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7932890" y="2004797"/>
            <a:ext cx="9554407" cy="26877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68"/>
              </a:lnSpc>
            </a:pPr>
            <a:r>
              <a:rPr lang="en-US" sz="2443" spc="229">
                <a:solidFill>
                  <a:srgbClr val="03180C"/>
                </a:solidFill>
                <a:latin typeface="Poppins"/>
                <a:ea typeface="Poppins"/>
                <a:cs typeface="Poppins"/>
                <a:sym typeface="Poppins"/>
              </a:rPr>
              <a:t> The global economy is facing increasing  challenges such as climate change, demographic  shifts, and technological disruption.</a:t>
            </a:r>
          </a:p>
          <a:p>
            <a:pPr algn="l">
              <a:lnSpc>
                <a:spcPts val="3068"/>
              </a:lnSpc>
            </a:pPr>
          </a:p>
          <a:p>
            <a:pPr algn="l">
              <a:lnSpc>
                <a:spcPts val="3068"/>
              </a:lnSpc>
            </a:pPr>
            <a:r>
              <a:rPr lang="en-US" sz="2443" spc="229">
                <a:solidFill>
                  <a:srgbClr val="03180C"/>
                </a:solidFill>
                <a:latin typeface="Poppins"/>
                <a:ea typeface="Poppins"/>
                <a:cs typeface="Poppins"/>
                <a:sym typeface="Poppins"/>
              </a:rPr>
              <a:t> In this context, innovative models of regional development are becoming critical for sustainable and inclusive growth.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932890" y="5450351"/>
            <a:ext cx="9326410" cy="19257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64"/>
              </a:lnSpc>
            </a:pPr>
            <a:r>
              <a:rPr lang="en-US" sz="2439" spc="229">
                <a:solidFill>
                  <a:srgbClr val="03180C"/>
                </a:solidFill>
                <a:latin typeface="Poppins"/>
                <a:ea typeface="Poppins"/>
                <a:cs typeface="Poppins"/>
                <a:sym typeface="Poppins"/>
              </a:rPr>
              <a:t>One such model is the concept of smart regions—territories that leverage technology, innovation, and community participation to improve quality of life and competitiveness.</a:t>
            </a:r>
          </a:p>
          <a:p>
            <a:pPr algn="l">
              <a:lnSpc>
                <a:spcPts val="3064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210130" y="4889251"/>
            <a:ext cx="5389245" cy="794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62"/>
              </a:lnSpc>
            </a:pPr>
            <a:r>
              <a:rPr lang="en-US" b="true" sz="4746" spc="446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5449025" cy="10287000"/>
            <a:chOff x="0" y="0"/>
            <a:chExt cx="844197" cy="1593725"/>
          </a:xfrm>
        </p:grpSpPr>
        <p:sp>
          <p:nvSpPr>
            <p:cNvPr name="Freeform 3" id="3"/>
            <p:cNvSpPr/>
            <p:nvPr/>
          </p:nvSpPr>
          <p:spPr>
            <a:xfrm flipH="true" flipV="false" rot="0">
              <a:off x="0" y="0"/>
              <a:ext cx="844197" cy="1593725"/>
            </a:xfrm>
            <a:custGeom>
              <a:avLst/>
              <a:gdLst/>
              <a:ahLst/>
              <a:cxnLst/>
              <a:rect r="r" b="b" t="t" l="l"/>
              <a:pathLst>
                <a:path h="1593725" w="844197">
                  <a:moveTo>
                    <a:pt x="844197" y="0"/>
                  </a:moveTo>
                  <a:lnTo>
                    <a:pt x="0" y="0"/>
                  </a:lnTo>
                  <a:lnTo>
                    <a:pt x="0" y="1593725"/>
                  </a:lnTo>
                  <a:lnTo>
                    <a:pt x="844197" y="1593725"/>
                  </a:lnTo>
                  <a:close/>
                </a:path>
              </a:pathLst>
            </a:custGeom>
            <a:blipFill>
              <a:blip r:embed="rId2"/>
              <a:stretch>
                <a:fillRect l="-25778" t="0" r="0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2322051">
            <a:off x="3519177" y="3511385"/>
            <a:ext cx="16913687" cy="2890703"/>
          </a:xfrm>
          <a:custGeom>
            <a:avLst/>
            <a:gdLst/>
            <a:ahLst/>
            <a:cxnLst/>
            <a:rect r="r" b="b" t="t" l="l"/>
            <a:pathLst>
              <a:path h="2890703" w="16913687">
                <a:moveTo>
                  <a:pt x="0" y="0"/>
                </a:moveTo>
                <a:lnTo>
                  <a:pt x="16913687" y="0"/>
                </a:lnTo>
                <a:lnTo>
                  <a:pt x="16913687" y="2890703"/>
                </a:lnTo>
                <a:lnTo>
                  <a:pt x="0" y="28907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9625212" y="279625"/>
            <a:ext cx="8450484" cy="749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46"/>
              </a:lnSpc>
            </a:pPr>
            <a:r>
              <a:rPr lang="en-US" b="true" sz="4495" spc="422">
                <a:solidFill>
                  <a:srgbClr val="03180C"/>
                </a:solidFill>
                <a:latin typeface="Poppins Bold"/>
                <a:ea typeface="Poppins Bold"/>
                <a:cs typeface="Poppins Bold"/>
                <a:sym typeface="Poppins Bold"/>
              </a:rPr>
              <a:t>What is a Smart Region?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085500" y="2823885"/>
            <a:ext cx="10117000" cy="1767345"/>
            <a:chOff x="0" y="0"/>
            <a:chExt cx="2664560" cy="46547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664560" cy="465474"/>
            </a:xfrm>
            <a:custGeom>
              <a:avLst/>
              <a:gdLst/>
              <a:ahLst/>
              <a:cxnLst/>
              <a:rect r="r" b="b" t="t" l="l"/>
              <a:pathLst>
                <a:path h="465474" w="2664560">
                  <a:moveTo>
                    <a:pt x="8418" y="0"/>
                  </a:moveTo>
                  <a:lnTo>
                    <a:pt x="2656142" y="0"/>
                  </a:lnTo>
                  <a:cubicBezTo>
                    <a:pt x="2658375" y="0"/>
                    <a:pt x="2660516" y="887"/>
                    <a:pt x="2662094" y="2465"/>
                  </a:cubicBezTo>
                  <a:cubicBezTo>
                    <a:pt x="2663673" y="4044"/>
                    <a:pt x="2664560" y="6185"/>
                    <a:pt x="2664560" y="8418"/>
                  </a:cubicBezTo>
                  <a:lnTo>
                    <a:pt x="2664560" y="457056"/>
                  </a:lnTo>
                  <a:cubicBezTo>
                    <a:pt x="2664560" y="459289"/>
                    <a:pt x="2663673" y="461430"/>
                    <a:pt x="2662094" y="463008"/>
                  </a:cubicBezTo>
                  <a:cubicBezTo>
                    <a:pt x="2660516" y="464587"/>
                    <a:pt x="2658375" y="465474"/>
                    <a:pt x="2656142" y="465474"/>
                  </a:cubicBezTo>
                  <a:lnTo>
                    <a:pt x="8418" y="465474"/>
                  </a:lnTo>
                  <a:cubicBezTo>
                    <a:pt x="3769" y="465474"/>
                    <a:pt x="0" y="461705"/>
                    <a:pt x="0" y="457056"/>
                  </a:cubicBezTo>
                  <a:lnTo>
                    <a:pt x="0" y="8418"/>
                  </a:lnTo>
                  <a:cubicBezTo>
                    <a:pt x="0" y="3769"/>
                    <a:pt x="3769" y="0"/>
                    <a:pt x="841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664560" cy="5130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226148" y="3012988"/>
            <a:ext cx="9835703" cy="1196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9"/>
              </a:lnSpc>
            </a:pPr>
            <a:r>
              <a:rPr lang="en-US" sz="2515" spc="23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smart region is an area that integrates smart technologies, digital infrastructure, and sustainable practices to drive regional development.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085500" y="5453215"/>
            <a:ext cx="10117000" cy="1767345"/>
            <a:chOff x="0" y="0"/>
            <a:chExt cx="2664560" cy="465474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664560" cy="465474"/>
            </a:xfrm>
            <a:custGeom>
              <a:avLst/>
              <a:gdLst/>
              <a:ahLst/>
              <a:cxnLst/>
              <a:rect r="r" b="b" t="t" l="l"/>
              <a:pathLst>
                <a:path h="465474" w="2664560">
                  <a:moveTo>
                    <a:pt x="8418" y="0"/>
                  </a:moveTo>
                  <a:lnTo>
                    <a:pt x="2656142" y="0"/>
                  </a:lnTo>
                  <a:cubicBezTo>
                    <a:pt x="2658375" y="0"/>
                    <a:pt x="2660516" y="887"/>
                    <a:pt x="2662094" y="2465"/>
                  </a:cubicBezTo>
                  <a:cubicBezTo>
                    <a:pt x="2663673" y="4044"/>
                    <a:pt x="2664560" y="6185"/>
                    <a:pt x="2664560" y="8418"/>
                  </a:cubicBezTo>
                  <a:lnTo>
                    <a:pt x="2664560" y="457056"/>
                  </a:lnTo>
                  <a:cubicBezTo>
                    <a:pt x="2664560" y="459289"/>
                    <a:pt x="2663673" y="461430"/>
                    <a:pt x="2662094" y="463008"/>
                  </a:cubicBezTo>
                  <a:cubicBezTo>
                    <a:pt x="2660516" y="464587"/>
                    <a:pt x="2658375" y="465474"/>
                    <a:pt x="2656142" y="465474"/>
                  </a:cubicBezTo>
                  <a:lnTo>
                    <a:pt x="8418" y="465474"/>
                  </a:lnTo>
                  <a:cubicBezTo>
                    <a:pt x="3769" y="465474"/>
                    <a:pt x="0" y="461705"/>
                    <a:pt x="0" y="457056"/>
                  </a:cubicBezTo>
                  <a:lnTo>
                    <a:pt x="0" y="8418"/>
                  </a:lnTo>
                  <a:cubicBezTo>
                    <a:pt x="0" y="3769"/>
                    <a:pt x="3769" y="0"/>
                    <a:pt x="841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2664560" cy="5130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4226148" y="5719406"/>
            <a:ext cx="9835703" cy="1196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9"/>
              </a:lnSpc>
            </a:pPr>
            <a:r>
              <a:rPr lang="en-US" sz="2515" spc="23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It includes not only smart cities but also smart rural areas, smart mobility, smart governance, and smart resource use.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4085500" y="8077810"/>
            <a:ext cx="10117000" cy="1767345"/>
            <a:chOff x="0" y="0"/>
            <a:chExt cx="2664560" cy="465474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664560" cy="465474"/>
            </a:xfrm>
            <a:custGeom>
              <a:avLst/>
              <a:gdLst/>
              <a:ahLst/>
              <a:cxnLst/>
              <a:rect r="r" b="b" t="t" l="l"/>
              <a:pathLst>
                <a:path h="465474" w="2664560">
                  <a:moveTo>
                    <a:pt x="8418" y="0"/>
                  </a:moveTo>
                  <a:lnTo>
                    <a:pt x="2656142" y="0"/>
                  </a:lnTo>
                  <a:cubicBezTo>
                    <a:pt x="2658375" y="0"/>
                    <a:pt x="2660516" y="887"/>
                    <a:pt x="2662094" y="2465"/>
                  </a:cubicBezTo>
                  <a:cubicBezTo>
                    <a:pt x="2663673" y="4044"/>
                    <a:pt x="2664560" y="6185"/>
                    <a:pt x="2664560" y="8418"/>
                  </a:cubicBezTo>
                  <a:lnTo>
                    <a:pt x="2664560" y="457056"/>
                  </a:lnTo>
                  <a:cubicBezTo>
                    <a:pt x="2664560" y="459289"/>
                    <a:pt x="2663673" y="461430"/>
                    <a:pt x="2662094" y="463008"/>
                  </a:cubicBezTo>
                  <a:cubicBezTo>
                    <a:pt x="2660516" y="464587"/>
                    <a:pt x="2658375" y="465474"/>
                    <a:pt x="2656142" y="465474"/>
                  </a:cubicBezTo>
                  <a:lnTo>
                    <a:pt x="8418" y="465474"/>
                  </a:lnTo>
                  <a:cubicBezTo>
                    <a:pt x="3769" y="465474"/>
                    <a:pt x="0" y="461705"/>
                    <a:pt x="0" y="457056"/>
                  </a:cubicBezTo>
                  <a:lnTo>
                    <a:pt x="0" y="8418"/>
                  </a:lnTo>
                  <a:cubicBezTo>
                    <a:pt x="0" y="3769"/>
                    <a:pt x="3769" y="0"/>
                    <a:pt x="841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2664560" cy="51309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4226148" y="8430235"/>
            <a:ext cx="9835703" cy="1196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9"/>
              </a:lnSpc>
            </a:pPr>
            <a:r>
              <a:rPr lang="en-US" sz="2515" spc="23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Smart regions emphasize collaboration among stakeholders—public authorities, businesses, academia, and citizens.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614043" y="-426145"/>
            <a:ext cx="16534462" cy="2508026"/>
            <a:chOff x="0" y="0"/>
            <a:chExt cx="4354756" cy="6605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54756" cy="660550"/>
            </a:xfrm>
            <a:custGeom>
              <a:avLst/>
              <a:gdLst/>
              <a:ahLst/>
              <a:cxnLst/>
              <a:rect r="r" b="b" t="t" l="l"/>
              <a:pathLst>
                <a:path h="660550" w="4354756">
                  <a:moveTo>
                    <a:pt x="11238" y="0"/>
                  </a:moveTo>
                  <a:lnTo>
                    <a:pt x="4343518" y="0"/>
                  </a:lnTo>
                  <a:cubicBezTo>
                    <a:pt x="4346498" y="0"/>
                    <a:pt x="4349357" y="1184"/>
                    <a:pt x="4351464" y="3291"/>
                  </a:cubicBezTo>
                  <a:cubicBezTo>
                    <a:pt x="4353571" y="5399"/>
                    <a:pt x="4354756" y="8257"/>
                    <a:pt x="4354756" y="11238"/>
                  </a:cubicBezTo>
                  <a:lnTo>
                    <a:pt x="4354756" y="649312"/>
                  </a:lnTo>
                  <a:cubicBezTo>
                    <a:pt x="4354756" y="652293"/>
                    <a:pt x="4353571" y="655151"/>
                    <a:pt x="4351464" y="657259"/>
                  </a:cubicBezTo>
                  <a:cubicBezTo>
                    <a:pt x="4349357" y="659366"/>
                    <a:pt x="4346498" y="660550"/>
                    <a:pt x="4343518" y="660550"/>
                  </a:cubicBezTo>
                  <a:lnTo>
                    <a:pt x="11238" y="660550"/>
                  </a:lnTo>
                  <a:cubicBezTo>
                    <a:pt x="8257" y="660550"/>
                    <a:pt x="5399" y="659366"/>
                    <a:pt x="3291" y="657259"/>
                  </a:cubicBezTo>
                  <a:cubicBezTo>
                    <a:pt x="1184" y="655151"/>
                    <a:pt x="0" y="652293"/>
                    <a:pt x="0" y="649312"/>
                  </a:cubicBezTo>
                  <a:lnTo>
                    <a:pt x="0" y="11238"/>
                  </a:lnTo>
                  <a:cubicBezTo>
                    <a:pt x="0" y="8257"/>
                    <a:pt x="1184" y="5399"/>
                    <a:pt x="3291" y="3291"/>
                  </a:cubicBezTo>
                  <a:cubicBezTo>
                    <a:pt x="5399" y="1184"/>
                    <a:pt x="8257" y="0"/>
                    <a:pt x="1123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4354756" cy="708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493148" y="1554593"/>
            <a:ext cx="5724867" cy="4637603"/>
            <a:chOff x="0" y="0"/>
            <a:chExt cx="1078329" cy="87353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078329" cy="873533"/>
            </a:xfrm>
            <a:custGeom>
              <a:avLst/>
              <a:gdLst/>
              <a:ahLst/>
              <a:cxnLst/>
              <a:rect r="r" b="b" t="t" l="l"/>
              <a:pathLst>
                <a:path h="873533" w="1078329">
                  <a:moveTo>
                    <a:pt x="31104" y="0"/>
                  </a:moveTo>
                  <a:lnTo>
                    <a:pt x="1047225" y="0"/>
                  </a:lnTo>
                  <a:cubicBezTo>
                    <a:pt x="1064403" y="0"/>
                    <a:pt x="1078329" y="13926"/>
                    <a:pt x="1078329" y="31104"/>
                  </a:cubicBezTo>
                  <a:lnTo>
                    <a:pt x="1078329" y="842430"/>
                  </a:lnTo>
                  <a:cubicBezTo>
                    <a:pt x="1078329" y="859608"/>
                    <a:pt x="1064403" y="873533"/>
                    <a:pt x="1047225" y="873533"/>
                  </a:cubicBezTo>
                  <a:lnTo>
                    <a:pt x="31104" y="873533"/>
                  </a:lnTo>
                  <a:cubicBezTo>
                    <a:pt x="13926" y="873533"/>
                    <a:pt x="0" y="859608"/>
                    <a:pt x="0" y="842430"/>
                  </a:cubicBezTo>
                  <a:lnTo>
                    <a:pt x="0" y="31104"/>
                  </a:lnTo>
                  <a:cubicBezTo>
                    <a:pt x="0" y="13926"/>
                    <a:pt x="13926" y="0"/>
                    <a:pt x="31104" y="0"/>
                  </a:cubicBezTo>
                  <a:close/>
                </a:path>
              </a:pathLst>
            </a:custGeom>
            <a:blipFill>
              <a:blip r:embed="rId3"/>
              <a:stretch>
                <a:fillRect l="-10794" t="0" r="-10794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14416491" y="1291211"/>
            <a:ext cx="1141629" cy="1141629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5A185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4781669" y="1554593"/>
            <a:ext cx="411272" cy="614864"/>
          </a:xfrm>
          <a:custGeom>
            <a:avLst/>
            <a:gdLst/>
            <a:ahLst/>
            <a:cxnLst/>
            <a:rect r="r" b="b" t="t" l="l"/>
            <a:pathLst>
              <a:path h="614864" w="411272">
                <a:moveTo>
                  <a:pt x="0" y="0"/>
                </a:moveTo>
                <a:lnTo>
                  <a:pt x="411272" y="0"/>
                </a:lnTo>
                <a:lnTo>
                  <a:pt x="411272" y="614864"/>
                </a:lnTo>
                <a:lnTo>
                  <a:pt x="0" y="6148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493148" y="419993"/>
            <a:ext cx="15524239" cy="749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46"/>
              </a:lnSpc>
            </a:pPr>
            <a:r>
              <a:rPr lang="en-US" b="true" sz="4495" spc="422">
                <a:solidFill>
                  <a:srgbClr val="285128"/>
                </a:solidFill>
                <a:latin typeface="Poppins Bold"/>
                <a:ea typeface="Poppins Bold"/>
                <a:cs typeface="Poppins Bold"/>
                <a:sym typeface="Poppins Bold"/>
              </a:rPr>
              <a:t>Key Pillars of Smart Regional Development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451698" y="2893959"/>
            <a:ext cx="10807602" cy="47290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Innovation and R&amp;D investment</a:t>
            </a:r>
          </a:p>
          <a:p>
            <a:pPr algn="l">
              <a:lnSpc>
                <a:spcPts val="3082"/>
              </a:lnSpc>
            </a:pPr>
          </a:p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Digital infrastructure and broadband access</a:t>
            </a:r>
          </a:p>
          <a:p>
            <a:pPr algn="l">
              <a:lnSpc>
                <a:spcPts val="3082"/>
              </a:lnSpc>
            </a:pPr>
          </a:p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Education and skills development</a:t>
            </a:r>
          </a:p>
          <a:p>
            <a:pPr algn="l">
              <a:lnSpc>
                <a:spcPts val="3082"/>
              </a:lnSpc>
            </a:pPr>
          </a:p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Sustainable energy and environmental policies</a:t>
            </a:r>
          </a:p>
          <a:p>
            <a:pPr algn="l">
              <a:lnSpc>
                <a:spcPts val="3082"/>
              </a:lnSpc>
            </a:pPr>
          </a:p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Inclusive governance and citizen engagement</a:t>
            </a:r>
          </a:p>
          <a:p>
            <a:pPr algn="l">
              <a:lnSpc>
                <a:spcPts val="3082"/>
              </a:lnSpc>
            </a:pPr>
          </a:p>
          <a:p>
            <a:pPr algn="l" marL="616218" indent="-308109" lvl="1">
              <a:lnSpc>
                <a:spcPts val="3082"/>
              </a:lnSpc>
              <a:buFont typeface="Arial"/>
              <a:buChar char="•"/>
            </a:pPr>
            <a:r>
              <a:rPr lang="en-US" sz="2854" spc="26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Support for SMEs and startups</a:t>
            </a:r>
          </a:p>
          <a:p>
            <a:pPr algn="l">
              <a:lnSpc>
                <a:spcPts val="3082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90074" y="-905635"/>
            <a:ext cx="6198513" cy="8526380"/>
            <a:chOff x="0" y="0"/>
            <a:chExt cx="1632530" cy="224563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32530" cy="2245631"/>
            </a:xfrm>
            <a:custGeom>
              <a:avLst/>
              <a:gdLst/>
              <a:ahLst/>
              <a:cxnLst/>
              <a:rect r="r" b="b" t="t" l="l"/>
              <a:pathLst>
                <a:path h="2245631" w="1632530">
                  <a:moveTo>
                    <a:pt x="71193" y="0"/>
                  </a:moveTo>
                  <a:lnTo>
                    <a:pt x="1561337" y="0"/>
                  </a:lnTo>
                  <a:cubicBezTo>
                    <a:pt x="1580219" y="0"/>
                    <a:pt x="1598327" y="7501"/>
                    <a:pt x="1611678" y="20852"/>
                  </a:cubicBezTo>
                  <a:cubicBezTo>
                    <a:pt x="1625029" y="34203"/>
                    <a:pt x="1632530" y="52311"/>
                    <a:pt x="1632530" y="71193"/>
                  </a:cubicBezTo>
                  <a:lnTo>
                    <a:pt x="1632530" y="2174438"/>
                  </a:lnTo>
                  <a:cubicBezTo>
                    <a:pt x="1632530" y="2213757"/>
                    <a:pt x="1600656" y="2245631"/>
                    <a:pt x="1561337" y="2245631"/>
                  </a:cubicBezTo>
                  <a:lnTo>
                    <a:pt x="71193" y="2245631"/>
                  </a:lnTo>
                  <a:cubicBezTo>
                    <a:pt x="31874" y="2245631"/>
                    <a:pt x="0" y="2213757"/>
                    <a:pt x="0" y="2174438"/>
                  </a:cubicBezTo>
                  <a:lnTo>
                    <a:pt x="0" y="71193"/>
                  </a:lnTo>
                  <a:cubicBezTo>
                    <a:pt x="0" y="31874"/>
                    <a:pt x="31874" y="0"/>
                    <a:pt x="71193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632530" cy="229325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4137039"/>
            <a:ext cx="5121261" cy="5121261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0" t="-13795" r="0" b="-13795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-65288" y="962025"/>
            <a:ext cx="7309238" cy="2177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46"/>
              </a:lnSpc>
            </a:pPr>
            <a:r>
              <a:rPr lang="en-US" b="true" sz="4495" spc="422">
                <a:solidFill>
                  <a:srgbClr val="285128"/>
                </a:solidFill>
                <a:latin typeface="Poppins Bold"/>
                <a:ea typeface="Poppins Bold"/>
                <a:cs typeface="Poppins Bold"/>
                <a:sym typeface="Poppins Bold"/>
              </a:rPr>
              <a:t>Benefits of Smart Regional Development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149961" y="2388292"/>
            <a:ext cx="12554223" cy="43093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464" indent="-313232" lvl="1">
              <a:lnSpc>
                <a:spcPts val="5745"/>
              </a:lnSpc>
              <a:buFont typeface="Arial"/>
              <a:buChar char="•"/>
            </a:pP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Increased regional competitiveness and GDP growth</a:t>
            </a:r>
          </a:p>
          <a:p>
            <a:pPr algn="l" marL="626464" indent="-313232" lvl="1">
              <a:lnSpc>
                <a:spcPts val="5745"/>
              </a:lnSpc>
              <a:buFont typeface="Arial"/>
              <a:buChar char="•"/>
            </a:pP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Improved quality of life and public services</a:t>
            </a:r>
          </a:p>
          <a:p>
            <a:pPr algn="l" marL="626464" indent="-313232" lvl="1">
              <a:lnSpc>
                <a:spcPts val="5745"/>
              </a:lnSpc>
              <a:buFont typeface="Arial"/>
              <a:buChar char="•"/>
            </a:pP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Attr</a:t>
            </a: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action of investment and talent</a:t>
            </a:r>
          </a:p>
          <a:p>
            <a:pPr algn="l" marL="626464" indent="-313232" lvl="1">
              <a:lnSpc>
                <a:spcPts val="5745"/>
              </a:lnSpc>
              <a:buFont typeface="Arial"/>
              <a:buChar char="•"/>
            </a:pP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Stronger resilience to external shocks</a:t>
            </a:r>
          </a:p>
          <a:p>
            <a:pPr algn="l" marL="626464" indent="-313232" lvl="1">
              <a:lnSpc>
                <a:spcPts val="5745"/>
              </a:lnSpc>
              <a:buFont typeface="Arial"/>
              <a:buChar char="•"/>
            </a:pPr>
            <a:r>
              <a:rPr lang="en-US" sz="2901" spc="272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Better environmental performance</a:t>
            </a:r>
          </a:p>
          <a:p>
            <a:pPr algn="l">
              <a:lnSpc>
                <a:spcPts val="5745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930822" y="-464629"/>
            <a:ext cx="5751151" cy="11216259"/>
            <a:chOff x="0" y="0"/>
            <a:chExt cx="6350000" cy="1238417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12384173"/>
            </a:xfrm>
            <a:custGeom>
              <a:avLst/>
              <a:gdLst/>
              <a:ahLst/>
              <a:cxnLst/>
              <a:rect r="r" b="b" t="t" l="l"/>
              <a:pathLst>
                <a:path h="12384173" w="6350000">
                  <a:moveTo>
                    <a:pt x="0" y="11756708"/>
                  </a:moveTo>
                  <a:lnTo>
                    <a:pt x="0" y="627465"/>
                  </a:lnTo>
                  <a:cubicBezTo>
                    <a:pt x="0" y="280708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82359"/>
                    <a:pt x="6350000" y="627465"/>
                  </a:cubicBezTo>
                  <a:lnTo>
                    <a:pt x="6350000" y="11756708"/>
                  </a:lnTo>
                  <a:cubicBezTo>
                    <a:pt x="6350000" y="12103465"/>
                    <a:pt x="6134100" y="12384173"/>
                    <a:pt x="5867400" y="12384173"/>
                  </a:cubicBezTo>
                  <a:lnTo>
                    <a:pt x="482600" y="12384173"/>
                  </a:lnTo>
                  <a:cubicBezTo>
                    <a:pt x="217170" y="12384173"/>
                    <a:pt x="0" y="12103465"/>
                    <a:pt x="0" y="11756708"/>
                  </a:cubicBezTo>
                  <a:close/>
                </a:path>
              </a:pathLst>
            </a:custGeom>
            <a:blipFill>
              <a:blip r:embed="rId2"/>
              <a:stretch>
                <a:fillRect l="-96361" t="0" r="-96361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5400000">
            <a:off x="-3145692" y="4529171"/>
            <a:ext cx="9877458" cy="1696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31"/>
              </a:lnSpc>
            </a:pPr>
            <a:r>
              <a:rPr lang="en-US" b="true" sz="5199" spc="488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Challenges in Implementation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3820328" y="-915325"/>
            <a:ext cx="15995113" cy="11373679"/>
            <a:chOff x="0" y="0"/>
            <a:chExt cx="4212705" cy="299553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212704" cy="2995537"/>
            </a:xfrm>
            <a:custGeom>
              <a:avLst/>
              <a:gdLst/>
              <a:ahLst/>
              <a:cxnLst/>
              <a:rect r="r" b="b" t="t" l="l"/>
              <a:pathLst>
                <a:path h="2995537" w="4212704">
                  <a:moveTo>
                    <a:pt x="0" y="0"/>
                  </a:moveTo>
                  <a:lnTo>
                    <a:pt x="4212704" y="0"/>
                  </a:lnTo>
                  <a:lnTo>
                    <a:pt x="4212704" y="2995537"/>
                  </a:lnTo>
                  <a:lnTo>
                    <a:pt x="0" y="299553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4212705" cy="30526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68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315542" y="6905268"/>
            <a:ext cx="6587431" cy="2213639"/>
            <a:chOff x="0" y="0"/>
            <a:chExt cx="1734961" cy="58301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734961" cy="583016"/>
            </a:xfrm>
            <a:custGeom>
              <a:avLst/>
              <a:gdLst/>
              <a:ahLst/>
              <a:cxnLst/>
              <a:rect r="r" b="b" t="t" l="l"/>
              <a:pathLst>
                <a:path h="583016" w="1734961">
                  <a:moveTo>
                    <a:pt x="12928" y="0"/>
                  </a:moveTo>
                  <a:lnTo>
                    <a:pt x="1722033" y="0"/>
                  </a:lnTo>
                  <a:cubicBezTo>
                    <a:pt x="1729173" y="0"/>
                    <a:pt x="1734961" y="5788"/>
                    <a:pt x="1734961" y="12928"/>
                  </a:cubicBezTo>
                  <a:lnTo>
                    <a:pt x="1734961" y="570088"/>
                  </a:lnTo>
                  <a:cubicBezTo>
                    <a:pt x="1734961" y="573517"/>
                    <a:pt x="1733599" y="576805"/>
                    <a:pt x="1731175" y="579230"/>
                  </a:cubicBezTo>
                  <a:cubicBezTo>
                    <a:pt x="1728750" y="581654"/>
                    <a:pt x="1725462" y="583016"/>
                    <a:pt x="1722033" y="583016"/>
                  </a:cubicBezTo>
                  <a:lnTo>
                    <a:pt x="12928" y="583016"/>
                  </a:lnTo>
                  <a:cubicBezTo>
                    <a:pt x="5788" y="583016"/>
                    <a:pt x="0" y="577228"/>
                    <a:pt x="0" y="570088"/>
                  </a:cubicBezTo>
                  <a:lnTo>
                    <a:pt x="0" y="12928"/>
                  </a:lnTo>
                  <a:cubicBezTo>
                    <a:pt x="0" y="5788"/>
                    <a:pt x="5788" y="0"/>
                    <a:pt x="1292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1734961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0315542" y="3837871"/>
            <a:ext cx="6587431" cy="2213639"/>
            <a:chOff x="0" y="0"/>
            <a:chExt cx="1734961" cy="58301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734961" cy="583016"/>
            </a:xfrm>
            <a:custGeom>
              <a:avLst/>
              <a:gdLst/>
              <a:ahLst/>
              <a:cxnLst/>
              <a:rect r="r" b="b" t="t" l="l"/>
              <a:pathLst>
                <a:path h="583016" w="1734961">
                  <a:moveTo>
                    <a:pt x="12928" y="0"/>
                  </a:moveTo>
                  <a:lnTo>
                    <a:pt x="1722033" y="0"/>
                  </a:lnTo>
                  <a:cubicBezTo>
                    <a:pt x="1729173" y="0"/>
                    <a:pt x="1734961" y="5788"/>
                    <a:pt x="1734961" y="12928"/>
                  </a:cubicBezTo>
                  <a:lnTo>
                    <a:pt x="1734961" y="570088"/>
                  </a:lnTo>
                  <a:cubicBezTo>
                    <a:pt x="1734961" y="573517"/>
                    <a:pt x="1733599" y="576805"/>
                    <a:pt x="1731175" y="579230"/>
                  </a:cubicBezTo>
                  <a:cubicBezTo>
                    <a:pt x="1728750" y="581654"/>
                    <a:pt x="1725462" y="583016"/>
                    <a:pt x="1722033" y="583016"/>
                  </a:cubicBezTo>
                  <a:lnTo>
                    <a:pt x="12928" y="583016"/>
                  </a:lnTo>
                  <a:cubicBezTo>
                    <a:pt x="5788" y="583016"/>
                    <a:pt x="0" y="577228"/>
                    <a:pt x="0" y="570088"/>
                  </a:cubicBezTo>
                  <a:lnTo>
                    <a:pt x="0" y="12928"/>
                  </a:lnTo>
                  <a:cubicBezTo>
                    <a:pt x="0" y="5788"/>
                    <a:pt x="5788" y="0"/>
                    <a:pt x="1292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1734961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3237420" y="6905268"/>
            <a:ext cx="6587431" cy="2213639"/>
            <a:chOff x="0" y="0"/>
            <a:chExt cx="1734961" cy="583016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734961" cy="583016"/>
            </a:xfrm>
            <a:custGeom>
              <a:avLst/>
              <a:gdLst/>
              <a:ahLst/>
              <a:cxnLst/>
              <a:rect r="r" b="b" t="t" l="l"/>
              <a:pathLst>
                <a:path h="583016" w="1734961">
                  <a:moveTo>
                    <a:pt x="12928" y="0"/>
                  </a:moveTo>
                  <a:lnTo>
                    <a:pt x="1722033" y="0"/>
                  </a:lnTo>
                  <a:cubicBezTo>
                    <a:pt x="1729173" y="0"/>
                    <a:pt x="1734961" y="5788"/>
                    <a:pt x="1734961" y="12928"/>
                  </a:cubicBezTo>
                  <a:lnTo>
                    <a:pt x="1734961" y="570088"/>
                  </a:lnTo>
                  <a:cubicBezTo>
                    <a:pt x="1734961" y="573517"/>
                    <a:pt x="1733599" y="576805"/>
                    <a:pt x="1731175" y="579230"/>
                  </a:cubicBezTo>
                  <a:cubicBezTo>
                    <a:pt x="1728750" y="581654"/>
                    <a:pt x="1725462" y="583016"/>
                    <a:pt x="1722033" y="583016"/>
                  </a:cubicBezTo>
                  <a:lnTo>
                    <a:pt x="12928" y="583016"/>
                  </a:lnTo>
                  <a:cubicBezTo>
                    <a:pt x="5788" y="583016"/>
                    <a:pt x="0" y="577228"/>
                    <a:pt x="0" y="570088"/>
                  </a:cubicBezTo>
                  <a:lnTo>
                    <a:pt x="0" y="12928"/>
                  </a:lnTo>
                  <a:cubicBezTo>
                    <a:pt x="0" y="5788"/>
                    <a:pt x="5788" y="0"/>
                    <a:pt x="1292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1734961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3237420" y="3837871"/>
            <a:ext cx="6587431" cy="2213639"/>
            <a:chOff x="0" y="0"/>
            <a:chExt cx="1734961" cy="58301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734961" cy="583016"/>
            </a:xfrm>
            <a:custGeom>
              <a:avLst/>
              <a:gdLst/>
              <a:ahLst/>
              <a:cxnLst/>
              <a:rect r="r" b="b" t="t" l="l"/>
              <a:pathLst>
                <a:path h="583016" w="1734961">
                  <a:moveTo>
                    <a:pt x="12928" y="0"/>
                  </a:moveTo>
                  <a:lnTo>
                    <a:pt x="1722033" y="0"/>
                  </a:lnTo>
                  <a:cubicBezTo>
                    <a:pt x="1729173" y="0"/>
                    <a:pt x="1734961" y="5788"/>
                    <a:pt x="1734961" y="12928"/>
                  </a:cubicBezTo>
                  <a:lnTo>
                    <a:pt x="1734961" y="570088"/>
                  </a:lnTo>
                  <a:cubicBezTo>
                    <a:pt x="1734961" y="573517"/>
                    <a:pt x="1733599" y="576805"/>
                    <a:pt x="1731175" y="579230"/>
                  </a:cubicBezTo>
                  <a:cubicBezTo>
                    <a:pt x="1728750" y="581654"/>
                    <a:pt x="1725462" y="583016"/>
                    <a:pt x="1722033" y="583016"/>
                  </a:cubicBezTo>
                  <a:lnTo>
                    <a:pt x="12928" y="583016"/>
                  </a:lnTo>
                  <a:cubicBezTo>
                    <a:pt x="5788" y="583016"/>
                    <a:pt x="0" y="577228"/>
                    <a:pt x="0" y="570088"/>
                  </a:cubicBezTo>
                  <a:lnTo>
                    <a:pt x="0" y="12928"/>
                  </a:lnTo>
                  <a:cubicBezTo>
                    <a:pt x="0" y="5788"/>
                    <a:pt x="5788" y="0"/>
                    <a:pt x="1292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47625"/>
              <a:ext cx="1734961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3461013" y="4233460"/>
            <a:ext cx="5718619" cy="13894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3"/>
              </a:lnSpc>
              <a:spcBef>
                <a:spcPct val="0"/>
              </a:spcBef>
            </a:pP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Uneven digital infrastructure between urban and rural areas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749947" y="4454776"/>
            <a:ext cx="5718619" cy="922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3"/>
              </a:lnSpc>
              <a:spcBef>
                <a:spcPct val="0"/>
              </a:spcBef>
            </a:pP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</a:t>
            </a: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imited local capacities and financing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461013" y="7522173"/>
            <a:ext cx="5718619" cy="922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3"/>
              </a:lnSpc>
              <a:spcBef>
                <a:spcPct val="0"/>
              </a:spcBef>
            </a:pP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Go</a:t>
            </a: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vernance fragmentation and weak cooperation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49947" y="7522173"/>
            <a:ext cx="5718619" cy="922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3"/>
              </a:lnSpc>
              <a:spcBef>
                <a:spcPct val="0"/>
              </a:spcBef>
            </a:pP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esistance to change and lack of digital skills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7021826" y="1326466"/>
            <a:ext cx="6587431" cy="2213639"/>
            <a:chOff x="0" y="0"/>
            <a:chExt cx="1734961" cy="583016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734961" cy="583016"/>
            </a:xfrm>
            <a:custGeom>
              <a:avLst/>
              <a:gdLst/>
              <a:ahLst/>
              <a:cxnLst/>
              <a:rect r="r" b="b" t="t" l="l"/>
              <a:pathLst>
                <a:path h="583016" w="1734961">
                  <a:moveTo>
                    <a:pt x="12928" y="0"/>
                  </a:moveTo>
                  <a:lnTo>
                    <a:pt x="1722033" y="0"/>
                  </a:lnTo>
                  <a:cubicBezTo>
                    <a:pt x="1729173" y="0"/>
                    <a:pt x="1734961" y="5788"/>
                    <a:pt x="1734961" y="12928"/>
                  </a:cubicBezTo>
                  <a:lnTo>
                    <a:pt x="1734961" y="570088"/>
                  </a:lnTo>
                  <a:cubicBezTo>
                    <a:pt x="1734961" y="573517"/>
                    <a:pt x="1733599" y="576805"/>
                    <a:pt x="1731175" y="579230"/>
                  </a:cubicBezTo>
                  <a:cubicBezTo>
                    <a:pt x="1728750" y="581654"/>
                    <a:pt x="1725462" y="583016"/>
                    <a:pt x="1722033" y="583016"/>
                  </a:cubicBezTo>
                  <a:lnTo>
                    <a:pt x="12928" y="583016"/>
                  </a:lnTo>
                  <a:cubicBezTo>
                    <a:pt x="5788" y="583016"/>
                    <a:pt x="0" y="577228"/>
                    <a:pt x="0" y="570088"/>
                  </a:cubicBezTo>
                  <a:lnTo>
                    <a:pt x="0" y="12928"/>
                  </a:lnTo>
                  <a:cubicBezTo>
                    <a:pt x="0" y="5788"/>
                    <a:pt x="5788" y="0"/>
                    <a:pt x="12928" y="0"/>
                  </a:cubicBezTo>
                  <a:close/>
                </a:path>
              </a:pathLst>
            </a:custGeom>
            <a:solidFill>
              <a:srgbClr val="318130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47625"/>
              <a:ext cx="1734961" cy="63064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7456232" y="1943371"/>
            <a:ext cx="5718619" cy="922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43"/>
              </a:lnSpc>
              <a:spcBef>
                <a:spcPct val="0"/>
              </a:spcBef>
            </a:pP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lang="en-US" sz="2674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eed for coherent national and regional policies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64A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08658" y="2507957"/>
            <a:ext cx="19305317" cy="5858359"/>
            <a:chOff x="0" y="0"/>
            <a:chExt cx="2687165" cy="81544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87165" cy="815442"/>
            </a:xfrm>
            <a:custGeom>
              <a:avLst/>
              <a:gdLst/>
              <a:ahLst/>
              <a:cxnLst/>
              <a:rect r="r" b="b" t="t" l="l"/>
              <a:pathLst>
                <a:path h="815442" w="2687165">
                  <a:moveTo>
                    <a:pt x="0" y="0"/>
                  </a:moveTo>
                  <a:lnTo>
                    <a:pt x="2687165" y="0"/>
                  </a:lnTo>
                  <a:lnTo>
                    <a:pt x="2687165" y="815442"/>
                  </a:lnTo>
                  <a:lnTo>
                    <a:pt x="0" y="815442"/>
                  </a:lnTo>
                  <a:close/>
                </a:path>
              </a:pathLst>
            </a:custGeom>
            <a:blipFill>
              <a:blip r:embed="rId2">
                <a:alphaModFix amt="56000"/>
              </a:blip>
              <a:stretch>
                <a:fillRect l="0" t="-73575" r="0" b="-73575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640431" y="0"/>
            <a:ext cx="6426399" cy="10287000"/>
            <a:chOff x="0" y="0"/>
            <a:chExt cx="1692549" cy="270933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692549" cy="2709333"/>
            </a:xfrm>
            <a:custGeom>
              <a:avLst/>
              <a:gdLst/>
              <a:ahLst/>
              <a:cxnLst/>
              <a:rect r="r" b="b" t="t" l="l"/>
              <a:pathLst>
                <a:path h="2709333" w="1692549">
                  <a:moveTo>
                    <a:pt x="0" y="0"/>
                  </a:moveTo>
                  <a:lnTo>
                    <a:pt x="1692549" y="0"/>
                  </a:lnTo>
                  <a:lnTo>
                    <a:pt x="1692549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true">
              <a:gsLst>
                <a:gs pos="0">
                  <a:srgbClr val="364A3D">
                    <a:alpha val="100000"/>
                  </a:srgbClr>
                </a:gs>
                <a:gs pos="100000">
                  <a:srgbClr val="659877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0" y="-57150"/>
              <a:ext cx="1692549" cy="27664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68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0120156" y="0"/>
            <a:ext cx="6426399" cy="10287000"/>
            <a:chOff x="0" y="0"/>
            <a:chExt cx="1692549" cy="270933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692549" cy="2709333"/>
            </a:xfrm>
            <a:custGeom>
              <a:avLst/>
              <a:gdLst/>
              <a:ahLst/>
              <a:cxnLst/>
              <a:rect r="r" b="b" t="t" l="l"/>
              <a:pathLst>
                <a:path h="2709333" w="1692549">
                  <a:moveTo>
                    <a:pt x="0" y="0"/>
                  </a:moveTo>
                  <a:lnTo>
                    <a:pt x="1692549" y="0"/>
                  </a:lnTo>
                  <a:lnTo>
                    <a:pt x="1692549" y="2709333"/>
                  </a:lnTo>
                  <a:lnTo>
                    <a:pt x="0" y="2709333"/>
                  </a:lnTo>
                  <a:close/>
                </a:path>
              </a:pathLst>
            </a:custGeom>
            <a:gradFill rotWithShape="true">
              <a:gsLst>
                <a:gs pos="0">
                  <a:srgbClr val="364A3D">
                    <a:alpha val="100000"/>
                  </a:srgbClr>
                </a:gs>
                <a:gs pos="100000">
                  <a:srgbClr val="659877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name="TextBox 9" id="9"/>
            <p:cNvSpPr txBox="true"/>
            <p:nvPr/>
          </p:nvSpPr>
          <p:spPr>
            <a:xfrm>
              <a:off x="0" y="-57150"/>
              <a:ext cx="1692549" cy="27664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468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-5400000">
            <a:off x="16042846" y="8272370"/>
            <a:ext cx="286404" cy="2423419"/>
          </a:xfrm>
          <a:custGeom>
            <a:avLst/>
            <a:gdLst/>
            <a:ahLst/>
            <a:cxnLst/>
            <a:rect r="r" b="b" t="t" l="l"/>
            <a:pathLst>
              <a:path h="2423419" w="286404">
                <a:moveTo>
                  <a:pt x="0" y="0"/>
                </a:moveTo>
                <a:lnTo>
                  <a:pt x="286404" y="0"/>
                </a:lnTo>
                <a:lnTo>
                  <a:pt x="286404" y="2423420"/>
                </a:lnTo>
                <a:lnTo>
                  <a:pt x="0" y="24234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1" id="11"/>
          <p:cNvSpPr/>
          <p:nvPr/>
        </p:nvSpPr>
        <p:spPr>
          <a:xfrm>
            <a:off x="0" y="9484080"/>
            <a:ext cx="1470748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2" id="12"/>
          <p:cNvSpPr txBox="true"/>
          <p:nvPr/>
        </p:nvSpPr>
        <p:spPr>
          <a:xfrm rot="0">
            <a:off x="4853631" y="1156933"/>
            <a:ext cx="9066421" cy="748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b="true" sz="4595" spc="432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Policy Recommendations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97663" y="3389380"/>
            <a:ext cx="6426399" cy="86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ncourage local innovation ecosystems and digital hubs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97663" y="4982783"/>
            <a:ext cx="6911936" cy="86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Invest in skills and education aligned with smart technologies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413557" y="6577291"/>
            <a:ext cx="6653272" cy="86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Develop regional innovation strategies (RIS3)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526994" y="8171800"/>
            <a:ext cx="6653272" cy="86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Promot</a:t>
            </a: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 public-private partnerships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981431" y="3389380"/>
            <a:ext cx="6426399" cy="86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nsure inclusion of rural areas in smart region planning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981431" y="4982783"/>
            <a:ext cx="6426399" cy="12992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34152" indent="-267076" lvl="1">
              <a:lnSpc>
                <a:spcPts val="3463"/>
              </a:lnSpc>
              <a:buFont typeface="Arial"/>
              <a:buChar char="•"/>
            </a:pP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</a:t>
            </a:r>
            <a:r>
              <a:rPr lang="en-US" sz="2474" spc="232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onitor progress with data and adjust policies accordingly</a:t>
            </a:r>
          </a:p>
          <a:p>
            <a:pPr algn="just">
              <a:lnSpc>
                <a:spcPts val="3463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B2B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566279" y="1464017"/>
            <a:ext cx="9693021" cy="7794283"/>
            <a:chOff x="0" y="0"/>
            <a:chExt cx="2552894" cy="20528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52894" cy="2052815"/>
            </a:xfrm>
            <a:custGeom>
              <a:avLst/>
              <a:gdLst/>
              <a:ahLst/>
              <a:cxnLst/>
              <a:rect r="r" b="b" t="t" l="l"/>
              <a:pathLst>
                <a:path h="2052815" w="2552894">
                  <a:moveTo>
                    <a:pt x="8786" y="0"/>
                  </a:moveTo>
                  <a:lnTo>
                    <a:pt x="2544108" y="0"/>
                  </a:lnTo>
                  <a:cubicBezTo>
                    <a:pt x="2546439" y="0"/>
                    <a:pt x="2548673" y="926"/>
                    <a:pt x="2550321" y="2573"/>
                  </a:cubicBezTo>
                  <a:cubicBezTo>
                    <a:pt x="2551969" y="4221"/>
                    <a:pt x="2552894" y="6456"/>
                    <a:pt x="2552894" y="8786"/>
                  </a:cubicBezTo>
                  <a:lnTo>
                    <a:pt x="2552894" y="2044029"/>
                  </a:lnTo>
                  <a:cubicBezTo>
                    <a:pt x="2552894" y="2048882"/>
                    <a:pt x="2548961" y="2052815"/>
                    <a:pt x="2544108" y="2052815"/>
                  </a:cubicBezTo>
                  <a:lnTo>
                    <a:pt x="8786" y="2052815"/>
                  </a:lnTo>
                  <a:cubicBezTo>
                    <a:pt x="3934" y="2052815"/>
                    <a:pt x="0" y="2048882"/>
                    <a:pt x="0" y="2044029"/>
                  </a:cubicBezTo>
                  <a:lnTo>
                    <a:pt x="0" y="8786"/>
                  </a:lnTo>
                  <a:cubicBezTo>
                    <a:pt x="0" y="3934"/>
                    <a:pt x="3934" y="0"/>
                    <a:pt x="8786" y="0"/>
                  </a:cubicBezTo>
                  <a:close/>
                </a:path>
              </a:pathLst>
            </a:custGeom>
            <a:solidFill>
              <a:srgbClr val="EBE1DB">
                <a:alpha val="9804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2552894" cy="21004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587031" y="1471830"/>
            <a:ext cx="285890" cy="7786470"/>
            <a:chOff x="0" y="0"/>
            <a:chExt cx="75296" cy="205075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75296" cy="2050758"/>
            </a:xfrm>
            <a:custGeom>
              <a:avLst/>
              <a:gdLst/>
              <a:ahLst/>
              <a:cxnLst/>
              <a:rect r="r" b="b" t="t" l="l"/>
              <a:pathLst>
                <a:path h="2050758" w="75296">
                  <a:moveTo>
                    <a:pt x="0" y="0"/>
                  </a:moveTo>
                  <a:lnTo>
                    <a:pt x="75296" y="0"/>
                  </a:lnTo>
                  <a:lnTo>
                    <a:pt x="75296" y="2050758"/>
                  </a:lnTo>
                  <a:lnTo>
                    <a:pt x="0" y="2050758"/>
                  </a:lnTo>
                  <a:close/>
                </a:path>
              </a:pathLst>
            </a:custGeom>
            <a:solidFill>
              <a:srgbClr val="6ABB4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75296" cy="2098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8726142" y="1610920"/>
            <a:ext cx="7373295" cy="931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2"/>
              </a:lnSpc>
            </a:pPr>
            <a:r>
              <a:rPr lang="en-US" b="true" sz="2899" spc="272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Example 1: Vrmdža Village (Serbia) – A Rural Smart Region</a:t>
            </a:r>
          </a:p>
        </p:txBody>
      </p:sp>
      <p:grpSp>
        <p:nvGrpSpPr>
          <p:cNvPr name="Group 9" id="9"/>
          <p:cNvGrpSpPr/>
          <p:nvPr/>
        </p:nvGrpSpPr>
        <p:grpSpPr>
          <a:xfrm rot="-10800000">
            <a:off x="-2603258" y="-199186"/>
            <a:ext cx="9980819" cy="10685373"/>
            <a:chOff x="0" y="0"/>
            <a:chExt cx="5933440" cy="63522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>
                <a:alphaModFix amt="63000"/>
              </a:blip>
              <a:stretch>
                <a:fillRect l="-68932" t="-7154" r="0" b="-11191"/>
              </a:stretch>
            </a:blip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08705" y="4628048"/>
            <a:ext cx="5389245" cy="14073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59"/>
              </a:lnSpc>
            </a:pPr>
            <a:r>
              <a:rPr lang="en-US" b="true" sz="4346" spc="408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Data and Case Examples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77561" y="2485645"/>
            <a:ext cx="9881739" cy="60573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06"/>
              </a:lnSpc>
              <a:spcBef>
                <a:spcPct val="0"/>
              </a:spcBef>
            </a:pPr>
          </a:p>
          <a:p>
            <a:pPr algn="l" marL="571519" indent="-285760" lvl="1">
              <a:lnSpc>
                <a:spcPts val="3706"/>
              </a:lnSpc>
              <a:buFont typeface="Arial"/>
              <a:buChar char="•"/>
            </a:pPr>
            <a:r>
              <a:rPr lang="en-US" sz="2647" spc="248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Population: ~250 residents, growing due to return migration and digital nomads</a:t>
            </a:r>
          </a:p>
          <a:p>
            <a:pPr algn="l">
              <a:lnSpc>
                <a:spcPts val="3706"/>
              </a:lnSpc>
            </a:pPr>
          </a:p>
          <a:p>
            <a:pPr algn="l" marL="571519" indent="-285760" lvl="1">
              <a:lnSpc>
                <a:spcPts val="3706"/>
              </a:lnSpc>
              <a:buFont typeface="Arial"/>
              <a:buChar char="•"/>
            </a:pPr>
            <a:r>
              <a:rPr lang="en-US" sz="2647" spc="248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Transformation through local entrepreneurship, eco-tourism, and sustainable agriculture</a:t>
            </a:r>
          </a:p>
          <a:p>
            <a:pPr algn="l">
              <a:lnSpc>
                <a:spcPts val="3706"/>
              </a:lnSpc>
            </a:pPr>
          </a:p>
          <a:p>
            <a:pPr algn="l" marL="571519" indent="-285760" lvl="1">
              <a:lnSpc>
                <a:spcPts val="3706"/>
              </a:lnSpc>
              <a:buFont typeface="Arial"/>
              <a:buChar char="•"/>
            </a:pPr>
            <a:r>
              <a:rPr lang="en-US" sz="2647" spc="248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Over 20% of households involved in eco-practices or hosting visitors</a:t>
            </a:r>
          </a:p>
          <a:p>
            <a:pPr algn="l">
              <a:lnSpc>
                <a:spcPts val="3706"/>
              </a:lnSpc>
            </a:pPr>
          </a:p>
          <a:p>
            <a:pPr algn="l" marL="571519" indent="-285760" lvl="1">
              <a:lnSpc>
                <a:spcPts val="3706"/>
              </a:lnSpc>
              <a:buFont typeface="Arial"/>
              <a:buChar char="•"/>
            </a:pPr>
            <a:r>
              <a:rPr lang="en-US" sz="2647" spc="248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Hosts innovation gatherings, eco-festivals, and cultural events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B2B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566279" y="1464017"/>
            <a:ext cx="9693021" cy="7794283"/>
            <a:chOff x="0" y="0"/>
            <a:chExt cx="2552894" cy="20528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52894" cy="2052815"/>
            </a:xfrm>
            <a:custGeom>
              <a:avLst/>
              <a:gdLst/>
              <a:ahLst/>
              <a:cxnLst/>
              <a:rect r="r" b="b" t="t" l="l"/>
              <a:pathLst>
                <a:path h="2052815" w="2552894">
                  <a:moveTo>
                    <a:pt x="8786" y="0"/>
                  </a:moveTo>
                  <a:lnTo>
                    <a:pt x="2544108" y="0"/>
                  </a:lnTo>
                  <a:cubicBezTo>
                    <a:pt x="2546439" y="0"/>
                    <a:pt x="2548673" y="926"/>
                    <a:pt x="2550321" y="2573"/>
                  </a:cubicBezTo>
                  <a:cubicBezTo>
                    <a:pt x="2551969" y="4221"/>
                    <a:pt x="2552894" y="6456"/>
                    <a:pt x="2552894" y="8786"/>
                  </a:cubicBezTo>
                  <a:lnTo>
                    <a:pt x="2552894" y="2044029"/>
                  </a:lnTo>
                  <a:cubicBezTo>
                    <a:pt x="2552894" y="2048882"/>
                    <a:pt x="2548961" y="2052815"/>
                    <a:pt x="2544108" y="2052815"/>
                  </a:cubicBezTo>
                  <a:lnTo>
                    <a:pt x="8786" y="2052815"/>
                  </a:lnTo>
                  <a:cubicBezTo>
                    <a:pt x="3934" y="2052815"/>
                    <a:pt x="0" y="2048882"/>
                    <a:pt x="0" y="2044029"/>
                  </a:cubicBezTo>
                  <a:lnTo>
                    <a:pt x="0" y="8786"/>
                  </a:lnTo>
                  <a:cubicBezTo>
                    <a:pt x="0" y="3934"/>
                    <a:pt x="3934" y="0"/>
                    <a:pt x="8786" y="0"/>
                  </a:cubicBezTo>
                  <a:close/>
                </a:path>
              </a:pathLst>
            </a:custGeom>
            <a:solidFill>
              <a:srgbClr val="EBE1DB">
                <a:alpha val="9804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2552894" cy="21004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587031" y="1471830"/>
            <a:ext cx="285890" cy="7786470"/>
            <a:chOff x="0" y="0"/>
            <a:chExt cx="75296" cy="205075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75296" cy="2050758"/>
            </a:xfrm>
            <a:custGeom>
              <a:avLst/>
              <a:gdLst/>
              <a:ahLst/>
              <a:cxnLst/>
              <a:rect r="r" b="b" t="t" l="l"/>
              <a:pathLst>
                <a:path h="2050758" w="75296">
                  <a:moveTo>
                    <a:pt x="0" y="0"/>
                  </a:moveTo>
                  <a:lnTo>
                    <a:pt x="75296" y="0"/>
                  </a:lnTo>
                  <a:lnTo>
                    <a:pt x="75296" y="2050758"/>
                  </a:lnTo>
                  <a:lnTo>
                    <a:pt x="0" y="2050758"/>
                  </a:lnTo>
                  <a:close/>
                </a:path>
              </a:pathLst>
            </a:custGeom>
            <a:solidFill>
              <a:srgbClr val="6ABB43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75296" cy="2098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63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8633659" y="1786903"/>
            <a:ext cx="8020678" cy="931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2"/>
              </a:lnSpc>
            </a:pPr>
            <a:r>
              <a:rPr lang="en-US" b="true" sz="2899" spc="272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Example 2: Niš (Serbia) – Regional Innovation and Technology Hub</a:t>
            </a:r>
          </a:p>
        </p:txBody>
      </p:sp>
      <p:grpSp>
        <p:nvGrpSpPr>
          <p:cNvPr name="Group 9" id="9"/>
          <p:cNvGrpSpPr/>
          <p:nvPr/>
        </p:nvGrpSpPr>
        <p:grpSpPr>
          <a:xfrm rot="-10800000">
            <a:off x="-2603258" y="-199186"/>
            <a:ext cx="9980819" cy="10685373"/>
            <a:chOff x="0" y="0"/>
            <a:chExt cx="5933440" cy="63522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130429" y="-589915"/>
              <a:ext cx="6274054" cy="7025767"/>
            </a:xfrm>
            <a:custGeom>
              <a:avLst/>
              <a:gdLst/>
              <a:ahLst/>
              <a:cxnLst/>
              <a:rect r="r" b="b" t="t" l="l"/>
              <a:pathLst>
                <a:path h="7025767" w="6274054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>
                <a:alphaModFix amt="63000"/>
              </a:blip>
              <a:stretch>
                <a:fillRect l="-68932" t="-7154" r="0" b="-11191"/>
              </a:stretch>
            </a:blip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08705" y="4628048"/>
            <a:ext cx="5389245" cy="14073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59"/>
              </a:lnSpc>
            </a:pPr>
            <a:r>
              <a:rPr lang="en-US" b="true" sz="4346" spc="408">
                <a:solidFill>
                  <a:srgbClr val="6ABB43"/>
                </a:solidFill>
                <a:latin typeface="Poppins Bold"/>
                <a:ea typeface="Poppins Bold"/>
                <a:cs typeface="Poppins Bold"/>
                <a:sym typeface="Poppins Bold"/>
              </a:rPr>
              <a:t>Data and Case Examples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77561" y="2884665"/>
            <a:ext cx="9716071" cy="6618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1"/>
              </a:lnSpc>
              <a:spcBef>
                <a:spcPct val="0"/>
              </a:spcBef>
            </a:pPr>
          </a:p>
          <a:p>
            <a:pPr algn="l" marL="552857" indent="-276429" lvl="1">
              <a:lnSpc>
                <a:spcPts val="3584"/>
              </a:lnSpc>
              <a:buFont typeface="Arial"/>
              <a:buChar char="•"/>
            </a:pP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</a:t>
            </a: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ation of TehNis, one of the largest technological clusters in Serbia</a:t>
            </a:r>
          </a:p>
          <a:p>
            <a:pPr algn="l">
              <a:lnSpc>
                <a:spcPts val="3584"/>
              </a:lnSpc>
            </a:pPr>
          </a:p>
          <a:p>
            <a:pPr algn="l" marL="552857" indent="-276429" lvl="1">
              <a:lnSpc>
                <a:spcPts val="3584"/>
              </a:lnSpc>
              <a:buFont typeface="Arial"/>
              <a:buChar char="•"/>
            </a:pP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Integrates university centers, startups, established ICT firms, and local authorities</a:t>
            </a:r>
          </a:p>
          <a:p>
            <a:pPr algn="l">
              <a:lnSpc>
                <a:spcPts val="3584"/>
              </a:lnSpc>
            </a:pPr>
          </a:p>
          <a:p>
            <a:pPr algn="l" marL="552857" indent="-276429" lvl="1">
              <a:lnSpc>
                <a:spcPts val="3584"/>
              </a:lnSpc>
              <a:buFont typeface="Arial"/>
              <a:buChar char="•"/>
            </a:pP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Focus areas: electronics, software, semiconductors, and automation</a:t>
            </a:r>
          </a:p>
          <a:p>
            <a:pPr algn="l">
              <a:lnSpc>
                <a:spcPts val="3584"/>
              </a:lnSpc>
            </a:pPr>
          </a:p>
          <a:p>
            <a:pPr algn="l" marL="552857" indent="-276429" lvl="1">
              <a:lnSpc>
                <a:spcPts val="3584"/>
              </a:lnSpc>
              <a:buFont typeface="Arial"/>
              <a:buChar char="•"/>
            </a:pP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Foreign investors: Leoni, Zumtobel, Continental</a:t>
            </a:r>
          </a:p>
          <a:p>
            <a:pPr algn="l">
              <a:lnSpc>
                <a:spcPts val="3584"/>
              </a:lnSpc>
            </a:pPr>
          </a:p>
          <a:p>
            <a:pPr algn="l" marL="552857" indent="-276429" lvl="1">
              <a:lnSpc>
                <a:spcPts val="3584"/>
              </a:lnSpc>
              <a:buFont typeface="Arial"/>
              <a:buChar char="•"/>
            </a:pPr>
            <a:r>
              <a:rPr lang="en-US" sz="2560" spc="24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TehNis strengthens regional competitiveness and curbs brain drain</a:t>
            </a:r>
          </a:p>
          <a:p>
            <a:pPr algn="l">
              <a:lnSpc>
                <a:spcPts val="3286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DAGoHDGBJ2U</dc:identifier>
  <dcterms:modified xsi:type="dcterms:W3CDTF">2011-08-01T06:04:30Z</dcterms:modified>
  <cp:revision>1</cp:revision>
  <dc:title>Innovative Model of Regional Development: Smart Regions as a Sustainable Growth Strategy</dc:title>
</cp:coreProperties>
</file>